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20"/>
  </p:handoutMasterIdLst>
  <p:sldIdLst>
    <p:sldId id="280" r:id="rId2"/>
    <p:sldId id="268" r:id="rId3"/>
    <p:sldId id="278" r:id="rId4"/>
    <p:sldId id="261" r:id="rId5"/>
    <p:sldId id="257" r:id="rId6"/>
    <p:sldId id="269" r:id="rId7"/>
    <p:sldId id="260" r:id="rId8"/>
    <p:sldId id="279" r:id="rId9"/>
    <p:sldId id="272" r:id="rId10"/>
    <p:sldId id="273" r:id="rId11"/>
    <p:sldId id="274" r:id="rId12"/>
    <p:sldId id="275" r:id="rId13"/>
    <p:sldId id="276" r:id="rId14"/>
    <p:sldId id="277" r:id="rId15"/>
    <p:sldId id="281" r:id="rId16"/>
    <p:sldId id="282" r:id="rId17"/>
    <p:sldId id="283" r:id="rId18"/>
    <p:sldId id="284"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2" autoAdjust="0"/>
    <p:restoredTop sz="86443" autoAdjust="0"/>
  </p:normalViewPr>
  <p:slideViewPr>
    <p:cSldViewPr snapToGrid="0" snapToObjects="1">
      <p:cViewPr>
        <p:scale>
          <a:sx n="85" d="100"/>
          <a:sy n="85" d="100"/>
        </p:scale>
        <p:origin x="-65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E415F63-9309-4766-8991-B597FE7324D0}" type="datetimeFigureOut">
              <a:rPr lang="en-US" smtClean="0"/>
              <a:pPr/>
              <a:t>2/1/2013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19B0F0-EA69-4987-A9A8-DB3792674DAD}" type="slidenum">
              <a:rPr lang="en-US" smtClean="0"/>
              <a:pPr/>
              <a:t>‹#›</a:t>
            </a:fld>
            <a:endParaRPr lang="en-US" dirty="0"/>
          </a:p>
        </p:txBody>
      </p:sp>
    </p:spTree>
    <p:extLst>
      <p:ext uri="{BB962C8B-B14F-4D97-AF65-F5344CB8AC3E}">
        <p14:creationId xmlns:p14="http://schemas.microsoft.com/office/powerpoint/2010/main" val="3179064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C884BC4A-9031-7343-91FE-E7C78B433FE7}"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4BC4A-9031-7343-91FE-E7C78B433FE7}"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4BC4A-9031-7343-91FE-E7C78B433FE7}"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4BC4A-9031-7343-91FE-E7C78B433FE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84C21D-D9B7-744F-A8A1-6CE0761680A5}" type="datetimeFigureOut">
              <a:rPr lang="en-US" smtClean="0"/>
              <a:pPr/>
              <a:t>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4BC4A-9031-7343-91FE-E7C78B433FE7}"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4384C21D-D9B7-744F-A8A1-6CE0761680A5}" type="datetimeFigureOut">
              <a:rPr lang="en-US" smtClean="0"/>
              <a:pPr/>
              <a:t>2/1/2013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C884BC4A-9031-7343-91FE-E7C78B433FE7}"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Preparing</a:t>
            </a:r>
            <a:r>
              <a:rPr lang="en-US" baseline="0" dirty="0" smtClean="0"/>
              <a:t> and Evaluating 21</a:t>
            </a:r>
            <a:r>
              <a:rPr lang="en-US" baseline="30000" dirty="0" smtClean="0"/>
              <a:t>st</a:t>
            </a:r>
            <a:r>
              <a:rPr lang="en-US" baseline="0" dirty="0" smtClean="0"/>
              <a:t> Century Faculty</a:t>
            </a:r>
            <a:endParaRPr lang="en-US" dirty="0"/>
          </a:p>
        </p:txBody>
      </p:sp>
      <p:sp>
        <p:nvSpPr>
          <p:cNvPr id="3" name="Subtitle 2"/>
          <p:cNvSpPr>
            <a:spLocks noGrp="1"/>
          </p:cNvSpPr>
          <p:nvPr>
            <p:ph type="subTitle" idx="1"/>
          </p:nvPr>
        </p:nvSpPr>
        <p:spPr/>
        <p:txBody>
          <a:bodyPr>
            <a:normAutofit fontScale="55000" lnSpcReduction="20000"/>
          </a:bodyPr>
          <a:lstStyle/>
          <a:p>
            <a:r>
              <a:rPr lang="en-US" b="1" i="1" dirty="0" smtClean="0"/>
              <a:t>Aligning Expectations, Competencies</a:t>
            </a:r>
            <a:r>
              <a:rPr lang="en-US" b="1" i="1" baseline="0" dirty="0" smtClean="0"/>
              <a:t> and Rewards</a:t>
            </a:r>
            <a:endParaRPr lang="en-US" b="1" i="1" dirty="0" smtClean="0"/>
          </a:p>
          <a:p>
            <a:r>
              <a:rPr lang="en-US" dirty="0" smtClean="0"/>
              <a:t>The NACU </a:t>
            </a:r>
            <a:r>
              <a:rPr lang="en-US" dirty="0" err="1" smtClean="0"/>
              <a:t>Teagle</a:t>
            </a:r>
            <a:r>
              <a:rPr lang="en-US" dirty="0" smtClean="0"/>
              <a:t> Grant</a:t>
            </a:r>
          </a:p>
          <a:p>
            <a:endParaRPr lang="en-US" dirty="0" smtClean="0"/>
          </a:p>
          <a:p>
            <a:r>
              <a:rPr lang="en-US" dirty="0" smtClean="0"/>
              <a:t>Nancy </a:t>
            </a:r>
            <a:r>
              <a:rPr lang="en-US" dirty="0" err="1" smtClean="0"/>
              <a:t>Hensel</a:t>
            </a:r>
            <a:r>
              <a:rPr lang="en-US" dirty="0" smtClean="0"/>
              <a:t>, NACU</a:t>
            </a:r>
          </a:p>
          <a:p>
            <a:r>
              <a:rPr lang="en-US" dirty="0" smtClean="0"/>
              <a:t>Rick</a:t>
            </a:r>
            <a:r>
              <a:rPr lang="en-US" baseline="0" dirty="0" smtClean="0"/>
              <a:t> Gillman, </a:t>
            </a:r>
            <a:r>
              <a:rPr lang="en-US" baseline="0" dirty="0" smtClean="0"/>
              <a:t>Valparaiso </a:t>
            </a:r>
            <a:r>
              <a:rPr lang="en-US" baseline="0" dirty="0" smtClean="0"/>
              <a:t>University</a:t>
            </a:r>
            <a:endParaRPr lang="en-US" dirty="0" smtClean="0"/>
          </a:p>
          <a:p>
            <a:r>
              <a:rPr lang="en-US" dirty="0" smtClean="0"/>
              <a:t>Terry Weiner, The Sage Colleges</a:t>
            </a:r>
          </a:p>
          <a:p>
            <a:r>
              <a:rPr lang="en-US" dirty="0" smtClean="0"/>
              <a:t>Lily McNair, Wagner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Vision</a:t>
            </a:r>
            <a:r>
              <a:rPr lang="en-US" baseline="0"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Seeing the department as an organic whole, not just a collection of talented specialists.</a:t>
            </a:r>
          </a:p>
          <a:p>
            <a:r>
              <a:rPr lang="en-US" baseline="0" dirty="0" smtClean="0"/>
              <a:t>Faculty workload is organized at the department level and Chairs play a major role in effectively managing faculty resources to meet department and institutional goals as well as supporting faculty with professional development through the lifecycle.</a:t>
            </a:r>
          </a:p>
          <a:p>
            <a:r>
              <a:rPr lang="en-US" baseline="0" dirty="0" smtClean="0"/>
              <a:t>Faculty are utilized so as to enhance opportunities for colleagues in their department- relieving them of certain tasks for example to complete a grant, work on accreditation or finish a book.</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Goal</a:t>
            </a:r>
            <a:endParaRPr lang="en-US" dirty="0"/>
          </a:p>
        </p:txBody>
      </p:sp>
      <p:sp>
        <p:nvSpPr>
          <p:cNvPr id="3" name="Content Placeholder 2"/>
          <p:cNvSpPr>
            <a:spLocks noGrp="1"/>
          </p:cNvSpPr>
          <p:nvPr>
            <p:ph idx="1"/>
          </p:nvPr>
        </p:nvSpPr>
        <p:spPr/>
        <p:txBody>
          <a:bodyPr>
            <a:normAutofit lnSpcReduction="10000"/>
          </a:bodyPr>
          <a:lstStyle/>
          <a:p>
            <a:r>
              <a:rPr lang="en-US" baseline="0" dirty="0" smtClean="0"/>
              <a:t> Faculty are supported and </a:t>
            </a:r>
            <a:r>
              <a:rPr lang="en-US" i="1" baseline="0" dirty="0" smtClean="0"/>
              <a:t>rewarded</a:t>
            </a:r>
            <a:r>
              <a:rPr lang="en-US" baseline="0" dirty="0" smtClean="0"/>
              <a:t> for filling other needs of the institution and the department, besides the expectations for teaching and scholarship, such as service learning, professional development undergraduate research, graduate school advising, assessment, diversity, college and departmental governance, general education and the innovative use of instructional technology.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Outcome of the Model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Responds creatively</a:t>
            </a:r>
            <a:r>
              <a:rPr lang="en-US" baseline="0" dirty="0" smtClean="0"/>
              <a:t> and humanely to the changing characteristics of the professoriate.</a:t>
            </a:r>
          </a:p>
          <a:p>
            <a:r>
              <a:rPr lang="en-US" baseline="0" dirty="0" smtClean="0"/>
              <a:t>Contributes to more individualized and flexible approaches to hiring, development, reward, and promotion.</a:t>
            </a:r>
          </a:p>
          <a:p>
            <a:r>
              <a:rPr lang="en-US" baseline="0" dirty="0" smtClean="0"/>
              <a:t>Provides a framework for departments to consider a wide range of contributions faculty as a whole must make to achieve successful student learning outcomes, beyond the usual concern about research ( as measure of faculty competence) and areas of expertise ( to measure curricular integrity).</a:t>
            </a:r>
          </a:p>
          <a:p>
            <a:r>
              <a:rPr lang="en-US" baseline="0" dirty="0" smtClean="0"/>
              <a:t>Allows for departments to be held accountable and evaluated in terms of how they achieve the overall goals set in the strategic plans for the department and the institution.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kumimoji="0" lang="en-US" sz="3200" b="1" i="1" kern="1200" dirty="0" smtClean="0">
                <a:solidFill>
                  <a:schemeClr val="tx1"/>
                </a:solidFill>
                <a:latin typeface="+mn-lt"/>
                <a:ea typeface="+mn-ea"/>
                <a:cs typeface="+mn-cs"/>
              </a:rPr>
              <a:t>Checklist for implementing holistic department models</a:t>
            </a:r>
            <a:endParaRPr lang="en-US" dirty="0"/>
          </a:p>
        </p:txBody>
      </p:sp>
      <p:sp>
        <p:nvSpPr>
          <p:cNvPr id="3" name="Content Placeholder 2"/>
          <p:cNvSpPr>
            <a:spLocks noGrp="1"/>
          </p:cNvSpPr>
          <p:nvPr>
            <p:ph idx="1"/>
          </p:nvPr>
        </p:nvSpPr>
        <p:spPr/>
        <p:txBody>
          <a:bodyPr>
            <a:normAutofit fontScale="77500" lnSpcReduction="20000"/>
          </a:bodyPr>
          <a:lstStyle/>
          <a:p>
            <a:pPr lvl="0"/>
            <a:r>
              <a:rPr kumimoji="0" lang="en-US" sz="3200" kern="1200" dirty="0" smtClean="0">
                <a:solidFill>
                  <a:schemeClr val="tx1"/>
                </a:solidFill>
                <a:latin typeface="+mn-lt"/>
                <a:ea typeface="+mn-ea"/>
                <a:cs typeface="+mn-cs"/>
              </a:rPr>
              <a:t>Initiate campus-wide conversations about the limitations of the current model of academic work and the advantages of the holistic model.</a:t>
            </a:r>
          </a:p>
          <a:p>
            <a:pPr lvl="0"/>
            <a:r>
              <a:rPr kumimoji="0" lang="en-US" sz="3200" kern="1200" dirty="0" smtClean="0">
                <a:solidFill>
                  <a:schemeClr val="tx1"/>
                </a:solidFill>
                <a:latin typeface="+mn-lt"/>
                <a:ea typeface="+mn-ea"/>
                <a:cs typeface="+mn-cs"/>
              </a:rPr>
              <a:t>Maintain conversations across campuses and within programs until program buy-in is achieved.</a:t>
            </a:r>
          </a:p>
          <a:p>
            <a:pPr lvl="0"/>
            <a:r>
              <a:rPr kumimoji="0" lang="en-US" sz="3200" kern="1200" dirty="0" smtClean="0">
                <a:solidFill>
                  <a:schemeClr val="tx1"/>
                </a:solidFill>
                <a:latin typeface="+mn-lt"/>
                <a:ea typeface="+mn-ea"/>
                <a:cs typeface="+mn-cs"/>
              </a:rPr>
              <a:t>Provide training for program chairs.</a:t>
            </a:r>
          </a:p>
          <a:p>
            <a:pPr lvl="0"/>
            <a:r>
              <a:rPr kumimoji="0" lang="en-US" sz="3200" kern="1200" dirty="0" smtClean="0">
                <a:solidFill>
                  <a:schemeClr val="tx1"/>
                </a:solidFill>
                <a:latin typeface="+mn-lt"/>
                <a:ea typeface="+mn-ea"/>
                <a:cs typeface="+mn-cs"/>
              </a:rPr>
              <a:t>Ensure that each department’s model is developed through a collaborative effort that includes all departmental stakeholders.</a:t>
            </a:r>
          </a:p>
          <a:p>
            <a:pPr lvl="0"/>
            <a:r>
              <a:rPr kumimoji="0" lang="en-US" sz="3200" kern="1200" dirty="0" smtClean="0">
                <a:solidFill>
                  <a:schemeClr val="tx1"/>
                </a:solidFill>
                <a:latin typeface="+mn-lt"/>
                <a:ea typeface="+mn-ea"/>
                <a:cs typeface="+mn-cs"/>
              </a:rPr>
              <a:t>Develop strategies for (a) building trust in the models as well as their implementation and (</a:t>
            </a:r>
            <a:r>
              <a:rPr kumimoji="0" lang="en-US" sz="3200" kern="1200" dirty="0" err="1" smtClean="0">
                <a:solidFill>
                  <a:schemeClr val="tx1"/>
                </a:solidFill>
                <a:latin typeface="+mn-lt"/>
                <a:ea typeface="+mn-ea"/>
                <a:cs typeface="+mn-cs"/>
              </a:rPr>
              <a:t>b</a:t>
            </a:r>
            <a:r>
              <a:rPr kumimoji="0" lang="en-US" sz="3200" kern="1200" dirty="0" smtClean="0">
                <a:solidFill>
                  <a:schemeClr val="tx1"/>
                </a:solidFill>
                <a:latin typeface="+mn-lt"/>
                <a:ea typeface="+mn-ea"/>
                <a:cs typeface="+mn-cs"/>
              </a:rPr>
              <a:t>) establishing accepted processes for periodic review and revision of departmental and faculty models.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Holistic Department</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C:\DOCUME~1\bnewell\LOCALS~1\Temp\XPgrpwise\IMAGE_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6978" y="2279181"/>
            <a:ext cx="3209544" cy="2404872"/>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algn="l"/>
            <a:r>
              <a:rPr lang="en-US" dirty="0" smtClean="0">
                <a:latin typeface="Times New Roman"/>
                <a:cs typeface="Times New Roman"/>
              </a:rPr>
              <a:t>Faculty Development and Student Learning </a:t>
            </a:r>
            <a:endParaRPr lang="en-US" dirty="0">
              <a:latin typeface="Times New Roman"/>
              <a:cs typeface="Times New Roman"/>
            </a:endParaRPr>
          </a:p>
        </p:txBody>
      </p:sp>
      <p:sp>
        <p:nvSpPr>
          <p:cNvPr id="10" name="Content Placeholder 9"/>
          <p:cNvSpPr>
            <a:spLocks noGrp="1"/>
          </p:cNvSpPr>
          <p:nvPr>
            <p:ph idx="1"/>
          </p:nvPr>
        </p:nvSpPr>
        <p:spPr/>
        <p:txBody>
          <a:bodyPr/>
          <a:lstStyle/>
          <a:p>
            <a:pPr>
              <a:buFont typeface="Wingdings" charset="2"/>
              <a:buChar char="q"/>
            </a:pPr>
            <a:endParaRPr lang="en-US" dirty="0" smtClean="0">
              <a:latin typeface="Times New Roman"/>
              <a:cs typeface="Times New Roman"/>
            </a:endParaRPr>
          </a:p>
          <a:p>
            <a:pPr>
              <a:buFont typeface="Wingdings" charset="2"/>
              <a:buChar char="q"/>
            </a:pPr>
            <a:r>
              <a:rPr lang="en-US" dirty="0" smtClean="0">
                <a:latin typeface="Times New Roman"/>
                <a:cs typeface="Times New Roman"/>
              </a:rPr>
              <a:t>21</a:t>
            </a:r>
            <a:r>
              <a:rPr lang="en-US" baseline="30000" dirty="0" smtClean="0">
                <a:latin typeface="Times New Roman"/>
                <a:cs typeface="Times New Roman"/>
              </a:rPr>
              <a:t>st</a:t>
            </a:r>
            <a:r>
              <a:rPr lang="en-US" dirty="0" smtClean="0">
                <a:latin typeface="Times New Roman"/>
                <a:cs typeface="Times New Roman"/>
              </a:rPr>
              <a:t> century students need 21</a:t>
            </a:r>
            <a:r>
              <a:rPr lang="en-US" baseline="30000" dirty="0" smtClean="0">
                <a:latin typeface="Times New Roman"/>
                <a:cs typeface="Times New Roman"/>
              </a:rPr>
              <a:t>st</a:t>
            </a:r>
            <a:r>
              <a:rPr lang="en-US" dirty="0" smtClean="0">
                <a:latin typeface="Times New Roman"/>
                <a:cs typeface="Times New Roman"/>
              </a:rPr>
              <a:t> century faculty</a:t>
            </a:r>
          </a:p>
          <a:p>
            <a:pPr>
              <a:buFont typeface="Wingdings" charset="2"/>
              <a:buChar char="q"/>
            </a:pPr>
            <a:r>
              <a:rPr lang="en-US" dirty="0" smtClean="0">
                <a:latin typeface="Times New Roman"/>
                <a:cs typeface="Times New Roman"/>
              </a:rPr>
              <a:t>Changing roles of faculty are related to enhancing student learning</a:t>
            </a:r>
          </a:p>
          <a:p>
            <a:pPr>
              <a:buFont typeface="Wingdings" charset="2"/>
              <a:buChar char="q"/>
            </a:pPr>
            <a:r>
              <a:rPr lang="en-US" dirty="0" smtClean="0">
                <a:latin typeface="Times New Roman"/>
                <a:cs typeface="Times New Roman"/>
              </a:rPr>
              <a:t>Faculty development is aligned with increased implementation of high-impact educational practices</a:t>
            </a:r>
            <a:endParaRPr lang="en-US"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latin typeface="Times New Roman"/>
                <a:cs typeface="Times New Roman"/>
              </a:rPr>
              <a:t>Implications of Holistic </a:t>
            </a:r>
            <a:r>
              <a:rPr lang="en-US" smtClean="0">
                <a:latin typeface="Times New Roman"/>
                <a:cs typeface="Times New Roman"/>
              </a:rPr>
              <a:t>Departments Approach </a:t>
            </a:r>
            <a:r>
              <a:rPr lang="en-US" dirty="0" smtClean="0">
                <a:latin typeface="Times New Roman"/>
                <a:cs typeface="Times New Roman"/>
              </a:rPr>
              <a:t>for Student Learning</a:t>
            </a:r>
            <a:endParaRPr lang="en-US" dirty="0">
              <a:latin typeface="Times New Roman"/>
              <a:cs typeface="Times New Roman"/>
            </a:endParaRPr>
          </a:p>
        </p:txBody>
      </p:sp>
      <p:sp>
        <p:nvSpPr>
          <p:cNvPr id="5" name="Content Placeholder 4"/>
          <p:cNvSpPr>
            <a:spLocks noGrp="1"/>
          </p:cNvSpPr>
          <p:nvPr>
            <p:ph idx="1"/>
          </p:nvPr>
        </p:nvSpPr>
        <p:spPr/>
        <p:txBody>
          <a:bodyPr>
            <a:normAutofit/>
          </a:bodyPr>
          <a:lstStyle/>
          <a:p>
            <a:pPr>
              <a:buFont typeface="Wingdings" charset="2"/>
              <a:buChar char="q"/>
            </a:pPr>
            <a:r>
              <a:rPr lang="en-US" dirty="0" smtClean="0">
                <a:latin typeface="Times New Roman"/>
                <a:cs typeface="Times New Roman"/>
              </a:rPr>
              <a:t>Departments can optimize faculty implementation of strategies that will achieve  learning goals</a:t>
            </a:r>
          </a:p>
          <a:p>
            <a:pPr>
              <a:buFont typeface="Wingdings" charset="2"/>
              <a:buChar char="q"/>
            </a:pPr>
            <a:r>
              <a:rPr lang="en-US" dirty="0" smtClean="0">
                <a:latin typeface="Times New Roman"/>
                <a:cs typeface="Times New Roman"/>
              </a:rPr>
              <a:t>Supports a “culture of evidence-based teaching and learning” within and across departments</a:t>
            </a:r>
          </a:p>
          <a:p>
            <a:pPr>
              <a:buFont typeface="Wingdings" charset="2"/>
              <a:buChar char="q"/>
            </a:pPr>
            <a:r>
              <a:rPr lang="en-US" dirty="0" smtClean="0">
                <a:latin typeface="Times New Roman"/>
                <a:cs typeface="Times New Roman"/>
              </a:rPr>
              <a:t>Supports development of holistic institutions focused on achieving overall strategic goals </a:t>
            </a:r>
          </a:p>
          <a:p>
            <a:pPr>
              <a:buNone/>
            </a:pPr>
            <a:endParaRPr lang="en-US" dirty="0" smtClean="0">
              <a:latin typeface="Times New Roman"/>
              <a:cs typeface="Times New Roman"/>
            </a:endParaRPr>
          </a:p>
          <a:p>
            <a:pPr>
              <a:buFont typeface="Wingdings" charset="2"/>
              <a:buChar char="q"/>
            </a:pPr>
            <a:endParaRPr lang="en-US"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Times New Roman"/>
                <a:cs typeface="Times New Roman"/>
              </a:rPr>
              <a:t>Implementing High-Impact Educational Practices (</a:t>
            </a:r>
            <a:r>
              <a:rPr lang="en-US" dirty="0" err="1" smtClean="0">
                <a:latin typeface="Times New Roman"/>
                <a:cs typeface="Times New Roman"/>
              </a:rPr>
              <a:t>Kuh</a:t>
            </a:r>
            <a:r>
              <a:rPr lang="en-US" dirty="0" smtClean="0">
                <a:latin typeface="Times New Roman"/>
                <a:cs typeface="Times New Roman"/>
              </a:rPr>
              <a:t>, 2008)</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a:buFont typeface="Wingdings" charset="2"/>
              <a:buChar char="q"/>
            </a:pPr>
            <a:endParaRPr lang="en-US" dirty="0" smtClean="0">
              <a:latin typeface="Times New Roman"/>
              <a:cs typeface="Times New Roman"/>
            </a:endParaRPr>
          </a:p>
          <a:p>
            <a:pPr>
              <a:buFont typeface="Wingdings" charset="2"/>
              <a:buChar char="q"/>
            </a:pPr>
            <a:r>
              <a:rPr lang="en-US" dirty="0" err="1" smtClean="0">
                <a:latin typeface="Times New Roman"/>
                <a:cs typeface="Times New Roman"/>
              </a:rPr>
              <a:t>AAC&amp;U’s</a:t>
            </a:r>
            <a:r>
              <a:rPr lang="en-US" dirty="0" smtClean="0">
                <a:latin typeface="Times New Roman"/>
                <a:cs typeface="Times New Roman"/>
              </a:rPr>
              <a:t> LEAP Report (2007): Essential Learning Outcomes</a:t>
            </a:r>
          </a:p>
          <a:p>
            <a:pPr>
              <a:buFont typeface="Wingdings" charset="2"/>
              <a:buChar char="q"/>
            </a:pPr>
            <a:r>
              <a:rPr lang="en-US" dirty="0" smtClean="0">
                <a:latin typeface="Times New Roman"/>
                <a:cs typeface="Times New Roman"/>
              </a:rPr>
              <a:t>High impact educational practices require high levels of faculty-student engagement</a:t>
            </a:r>
          </a:p>
          <a:p>
            <a:pPr>
              <a:buFont typeface="Wingdings" charset="2"/>
              <a:buChar char="q"/>
            </a:pPr>
            <a:r>
              <a:rPr lang="en-US" dirty="0" smtClean="0">
                <a:latin typeface="Times New Roman"/>
                <a:cs typeface="Times New Roman"/>
              </a:rPr>
              <a:t> Significance of faculty leadership, engagement, and expertise to effectively implement a cohesive curriculum that encompasses high-impact practices</a:t>
            </a:r>
            <a:endParaRPr lang="en-US"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Times New Roman"/>
                <a:cs typeface="Times New Roman"/>
              </a:rPr>
              <a:t>Integrating Liberal and Professional Studies</a:t>
            </a:r>
            <a:endParaRPr lang="en-US"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q"/>
            </a:pPr>
            <a:r>
              <a:rPr lang="en-US" dirty="0" smtClean="0">
                <a:latin typeface="Times New Roman"/>
                <a:cs typeface="Times New Roman"/>
              </a:rPr>
              <a:t>Supported by holistic departments that emphasize individualized faculty development</a:t>
            </a:r>
          </a:p>
          <a:p>
            <a:pPr>
              <a:buFont typeface="Wingdings" charset="2"/>
              <a:buChar char="q"/>
            </a:pPr>
            <a:r>
              <a:rPr lang="en-US" dirty="0" smtClean="0">
                <a:latin typeface="Times New Roman"/>
                <a:cs typeface="Times New Roman"/>
              </a:rPr>
              <a:t>Intentionally includes high-impact educational practices</a:t>
            </a:r>
          </a:p>
          <a:p>
            <a:pPr>
              <a:buFont typeface="Wingdings" charset="2"/>
              <a:buChar char="q"/>
            </a:pPr>
            <a:r>
              <a:rPr lang="en-US" dirty="0" smtClean="0">
                <a:latin typeface="Times New Roman"/>
                <a:cs typeface="Times New Roman"/>
              </a:rPr>
              <a:t>Associated with relevant learning goals that connect theory and practice</a:t>
            </a:r>
          </a:p>
          <a:p>
            <a:pPr>
              <a:buFont typeface="Wingdings" charset="2"/>
              <a:buChar char="q"/>
            </a:pPr>
            <a:r>
              <a:rPr lang="en-US" dirty="0" smtClean="0">
                <a:latin typeface="Times New Roman"/>
                <a:cs typeface="Times New Roman"/>
              </a:rPr>
              <a:t>Promotes holistic and engaged educational outcomes</a:t>
            </a:r>
          </a:p>
          <a:p>
            <a:pPr>
              <a:buNone/>
            </a:pPr>
            <a:endParaRPr lang="en-US"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Faculty Work I</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Link their teaching to global education and issues.</a:t>
            </a:r>
          </a:p>
          <a:p>
            <a:pPr marL="514350" indent="-514350">
              <a:buFont typeface="+mj-lt"/>
              <a:buAutoNum type="arabicPeriod"/>
            </a:pPr>
            <a:r>
              <a:rPr lang="en-US" dirty="0"/>
              <a:t>Connect their classes and students to the community through service learning.</a:t>
            </a:r>
          </a:p>
          <a:p>
            <a:pPr marL="514350" indent="-514350">
              <a:buFont typeface="+mj-lt"/>
              <a:buAutoNum type="arabicPeriod"/>
            </a:pPr>
            <a:r>
              <a:rPr lang="en-US" dirty="0"/>
              <a:t>Prepare students to work in diverse, multicultural settings where collaboration is essential.</a:t>
            </a:r>
          </a:p>
          <a:p>
            <a:pPr marL="514350" indent="-514350">
              <a:buFont typeface="+mj-lt"/>
              <a:buAutoNum type="arabicPeriod"/>
            </a:pPr>
            <a:r>
              <a:rPr lang="en-US" dirty="0"/>
              <a:t>Provide evidence that students are successful at achieving course- and university-level learning outcomes.</a:t>
            </a:r>
          </a:p>
          <a:p>
            <a:pPr marL="514350" indent="-514350">
              <a:buFont typeface="+mj-lt"/>
              <a:buAutoNum type="arabicPeriod"/>
            </a:pPr>
            <a:r>
              <a:rPr lang="en-US" dirty="0"/>
              <a:t>Know and demonstrate effective use of best practices in teaching, inside and outside the classroom. </a:t>
            </a:r>
          </a:p>
          <a:p>
            <a:pPr marL="514350" indent="-514350">
              <a:buFont typeface="+mj-lt"/>
              <a:buAutoNum type="arabicPeriod"/>
            </a:pPr>
            <a:r>
              <a:rPr lang="en-US" dirty="0"/>
              <a:t>Be familiar with interdisciplinary connections relevant to their subjects and “translate” them into relevant student learning. </a:t>
            </a:r>
          </a:p>
          <a:p>
            <a:pPr marL="514350" indent="-514350">
              <a:buFont typeface="+mj-lt"/>
              <a:buAutoNum type="arabicPeriod"/>
            </a:pPr>
            <a:r>
              <a:rPr lang="en-US" dirty="0"/>
              <a:t>Integrate rapidly changing technology and media into their courses.</a:t>
            </a:r>
          </a:p>
          <a:p>
            <a:pPr marL="514350" indent="-514350">
              <a:buFont typeface="+mj-lt"/>
              <a:buAutoNum type="arabicPeriod"/>
            </a:pPr>
            <a:r>
              <a:rPr lang="en-US" dirty="0"/>
              <a:t>Mentor students well beyond advising on course </a:t>
            </a:r>
            <a:r>
              <a:rPr lang="en-US" dirty="0" smtClean="0"/>
              <a:t>work.</a:t>
            </a:r>
          </a:p>
          <a:p>
            <a:pPr marL="514350" indent="-514350">
              <a:buFont typeface="+mj-lt"/>
              <a:buAutoNum type="arabicPeriod"/>
            </a:pPr>
            <a:r>
              <a:rPr lang="en-US" dirty="0" smtClean="0"/>
              <a:t>Participate </a:t>
            </a:r>
            <a:r>
              <a:rPr lang="en-US" dirty="0"/>
              <a:t>in increasingly interdisciplinary projects and </a:t>
            </a:r>
            <a:r>
              <a:rPr lang="en-US" dirty="0" smtClean="0"/>
              <a:t>teams.</a:t>
            </a:r>
          </a:p>
        </p:txBody>
      </p:sp>
    </p:spTree>
    <p:extLst>
      <p:ext uri="{BB962C8B-B14F-4D97-AF65-F5344CB8AC3E}">
        <p14:creationId xmlns:p14="http://schemas.microsoft.com/office/powerpoint/2010/main" val="3316299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Faculty Work Cont’d</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smtClean="0"/>
              <a:t>Collaborate with international partners on global problems and issues.</a:t>
            </a:r>
          </a:p>
          <a:p>
            <a:pPr marL="514350" indent="-514350">
              <a:buFont typeface="+mj-lt"/>
              <a:buAutoNum type="arabicPeriod"/>
            </a:pPr>
            <a:r>
              <a:rPr lang="en-US" smtClean="0"/>
              <a:t>Seek and obtain external sources of funding to support their work.</a:t>
            </a:r>
          </a:p>
          <a:p>
            <a:pPr marL="514350" indent="-514350">
              <a:buFont typeface="+mj-lt"/>
              <a:buAutoNum type="arabicPeriod"/>
            </a:pPr>
            <a:r>
              <a:rPr lang="en-US" smtClean="0"/>
              <a:t>Respond to increased expectations of scholarly productivity and quality.</a:t>
            </a:r>
          </a:p>
          <a:p>
            <a:pPr marL="514350" indent="-514350">
              <a:buFont typeface="+mj-lt"/>
              <a:buAutoNum type="arabicPeriod"/>
            </a:pPr>
            <a:r>
              <a:rPr lang="en-US" smtClean="0"/>
              <a:t>Volunteer more time and talent to professional organizations—often to multiple organizations.</a:t>
            </a:r>
          </a:p>
          <a:p>
            <a:pPr marL="514350" indent="-514350">
              <a:buFont typeface="+mj-lt"/>
              <a:buAutoNum type="arabicPeriod"/>
            </a:pPr>
            <a:r>
              <a:rPr lang="en-US" smtClean="0"/>
              <a:t>Direct undergraduate research.</a:t>
            </a:r>
          </a:p>
          <a:p>
            <a:pPr marL="514350" indent="-514350">
              <a:buFont typeface="+mj-lt"/>
              <a:buAutoNum type="arabicPeriod"/>
            </a:pPr>
            <a:r>
              <a:rPr lang="en-US" smtClean="0"/>
              <a:t>Help raise retention and graduation rates.</a:t>
            </a:r>
          </a:p>
          <a:p>
            <a:pPr marL="514350" indent="-514350">
              <a:buFont typeface="+mj-lt"/>
              <a:buAutoNum type="arabicPeriod"/>
            </a:pPr>
            <a:r>
              <a:rPr lang="en-US" smtClean="0"/>
              <a:t>Contribute to controlling the cost of attending college.</a:t>
            </a:r>
          </a:p>
          <a:p>
            <a:pPr marL="514350" indent="-514350">
              <a:buFont typeface="+mj-lt"/>
              <a:buAutoNum type="arabicPeriod"/>
            </a:pPr>
            <a:r>
              <a:rPr lang="en-US" smtClean="0"/>
              <a:t>Recruit new students.</a:t>
            </a:r>
          </a:p>
          <a:p>
            <a:pPr marL="514350" indent="-514350">
              <a:buFont typeface="+mj-lt"/>
              <a:buAutoNum type="arabicPeriod"/>
            </a:pPr>
            <a:r>
              <a:rPr lang="en-US" smtClean="0"/>
              <a:t>Respond to increased reporting requirements by governmental agencies. </a:t>
            </a:r>
          </a:p>
          <a:p>
            <a:pPr marL="514350" indent="-514350">
              <a:buFont typeface="+mj-lt"/>
              <a:buAutoNum type="arabicPeriod"/>
            </a:pPr>
            <a:r>
              <a:rPr lang="en-US" smtClean="0"/>
              <a:t>Serve as active members of a larger set of campus and community committees. </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rPr>
              <a:t>Changing models of faculty work over time and/or over the breadth of a </a:t>
            </a:r>
            <a:r>
              <a:rPr lang="en-US" sz="3200" dirty="0" smtClean="0">
                <a:effectLst/>
              </a:rPr>
              <a:t>department</a:t>
            </a:r>
            <a:endParaRPr lang="en-US" sz="3200" dirty="0"/>
          </a:p>
        </p:txBody>
      </p:sp>
      <p:pic>
        <p:nvPicPr>
          <p:cNvPr id="4" name="Content Placeholder 3" descr="DifferentModelsofFacultyWorkTeagle.jpg"/>
          <p:cNvPicPr>
            <a:picLocks noGrp="1"/>
          </p:cNvPicPr>
          <p:nvPr>
            <p:ph idx="1"/>
          </p:nvPr>
        </p:nvPicPr>
        <p:blipFill>
          <a:blip r:embed="rId2" cstate="print"/>
          <a:stretch>
            <a:fillRect/>
          </a:stretch>
        </p:blipFill>
        <p:spPr>
          <a:xfrm>
            <a:off x="1711250" y="1447800"/>
            <a:ext cx="6400800" cy="4800600"/>
          </a:xfrm>
          <a:prstGeom prst="rect">
            <a:avLst/>
          </a:prstGeom>
        </p:spPr>
      </p:pic>
    </p:spTree>
    <p:extLst>
      <p:ext uri="{BB962C8B-B14F-4D97-AF65-F5344CB8AC3E}">
        <p14:creationId xmlns:p14="http://schemas.microsoft.com/office/powerpoint/2010/main" val="2862308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Faculty Evaluation Problem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cookie-cutter approach to faculty evaluation based on </a:t>
            </a:r>
            <a:r>
              <a:rPr lang="en-US" baseline="0" dirty="0" smtClean="0"/>
              <a:t>the “holy trinity” of teaching, scholarship, and service</a:t>
            </a:r>
            <a:endParaRPr lang="en-US" dirty="0" smtClean="0"/>
          </a:p>
          <a:p>
            <a:r>
              <a:rPr lang="en-US" dirty="0" smtClean="0"/>
              <a:t>Faculty at times act</a:t>
            </a:r>
            <a:r>
              <a:rPr lang="en-US" baseline="0" dirty="0" smtClean="0"/>
              <a:t> as “independent contractors,” though this is less common at NACU schools</a:t>
            </a:r>
          </a:p>
          <a:p>
            <a:r>
              <a:rPr lang="en-US" baseline="0" dirty="0" smtClean="0"/>
              <a:t>Does not respond to the changes, shifts, and emphases over the lifecycle of a faculty member</a:t>
            </a:r>
          </a:p>
          <a:p>
            <a:r>
              <a:rPr lang="en-US" baseline="0" dirty="0" smtClean="0"/>
              <a:t>Does not respond to the changing goals and needs of academic departments </a:t>
            </a:r>
          </a:p>
          <a:p>
            <a:r>
              <a:rPr lang="en-US" baseline="0" dirty="0" smtClean="0"/>
              <a:t>Fails to align the faculty and department goals with student learning focused mission of NACU institutions</a:t>
            </a:r>
          </a:p>
          <a:p>
            <a:r>
              <a:rPr lang="en-US" baseline="0" dirty="0" smtClean="0"/>
              <a:t>Limits recruit to the needs of the curriculum (like areas of specialty)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Faculty Workload Problem</a:t>
            </a:r>
            <a:endParaRPr lang="en-US" dirty="0"/>
          </a:p>
        </p:txBody>
      </p:sp>
      <p:sp>
        <p:nvSpPr>
          <p:cNvPr id="3" name="Content Placeholder 2"/>
          <p:cNvSpPr>
            <a:spLocks noGrp="1"/>
          </p:cNvSpPr>
          <p:nvPr>
            <p:ph idx="1"/>
          </p:nvPr>
        </p:nvSpPr>
        <p:spPr/>
        <p:txBody>
          <a:bodyPr>
            <a:normAutofit/>
          </a:bodyPr>
          <a:lstStyle/>
          <a:p>
            <a:r>
              <a:rPr lang="en-US" dirty="0" smtClean="0"/>
              <a:t>Asking all faculty to excel in all areas.</a:t>
            </a:r>
          </a:p>
          <a:p>
            <a:r>
              <a:rPr lang="en-US" dirty="0" smtClean="0"/>
              <a:t>Undercounting the effort involved in non-credit load bearing work.</a:t>
            </a:r>
          </a:p>
          <a:p>
            <a:r>
              <a:rPr lang="en-US" dirty="0" smtClean="0"/>
              <a:t>Simply reducing TLC is an unsustainable model.</a:t>
            </a:r>
          </a:p>
        </p:txBody>
      </p:sp>
    </p:spTree>
    <p:extLst>
      <p:ext uri="{BB962C8B-B14F-4D97-AF65-F5344CB8AC3E}">
        <p14:creationId xmlns:p14="http://schemas.microsoft.com/office/powerpoint/2010/main" val="3300311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effectLst/>
              </a:rPr>
              <a:t>A Solution: Change the fundamental model </a:t>
            </a:r>
            <a:r>
              <a:rPr lang="en-US" sz="3600" dirty="0">
                <a:effectLst/>
              </a:rPr>
              <a:t>of faculty </a:t>
            </a:r>
            <a:r>
              <a:rPr lang="en-US" sz="3600" dirty="0" smtClean="0">
                <a:effectLst/>
              </a:rPr>
              <a:t>work</a:t>
            </a:r>
            <a:endParaRPr lang="en-US" sz="3600" dirty="0"/>
          </a:p>
        </p:txBody>
      </p:sp>
      <p:pic>
        <p:nvPicPr>
          <p:cNvPr id="4" name="Content Placeholder 3" descr="ChangingModels ofFacultyWork.jpg"/>
          <p:cNvPicPr>
            <a:picLocks noGrp="1"/>
          </p:cNvPicPr>
          <p:nvPr>
            <p:ph idx="1"/>
          </p:nvPr>
        </p:nvPicPr>
        <p:blipFill>
          <a:blip r:embed="rId2" cstate="print"/>
          <a:stretch>
            <a:fillRect/>
          </a:stretch>
        </p:blipFill>
        <p:spPr>
          <a:xfrm>
            <a:off x="1984375" y="1447800"/>
            <a:ext cx="6400800" cy="4800600"/>
          </a:xfrm>
          <a:prstGeom prst="rect">
            <a:avLst/>
          </a:prstGeom>
        </p:spPr>
      </p:pic>
    </p:spTree>
    <p:extLst>
      <p:ext uri="{BB962C8B-B14F-4D97-AF65-F5344CB8AC3E}">
        <p14:creationId xmlns:p14="http://schemas.microsoft.com/office/powerpoint/2010/main" val="292054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Holistic Department Concept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a:t>
            </a:r>
            <a:r>
              <a:rPr lang="en-US" baseline="0" dirty="0" smtClean="0"/>
              <a:t> Modern Department Problems</a:t>
            </a:r>
            <a:endParaRPr lang="en-US" dirty="0"/>
          </a:p>
        </p:txBody>
      </p:sp>
      <p:sp>
        <p:nvSpPr>
          <p:cNvPr id="3" name="Content Placeholder 2"/>
          <p:cNvSpPr>
            <a:spLocks noGrp="1"/>
          </p:cNvSpPr>
          <p:nvPr>
            <p:ph idx="1"/>
          </p:nvPr>
        </p:nvSpPr>
        <p:spPr/>
        <p:txBody>
          <a:bodyPr>
            <a:normAutofit fontScale="92500" lnSpcReduction="20000"/>
          </a:bodyPr>
          <a:lstStyle/>
          <a:p>
            <a:r>
              <a:rPr lang="en-US" baseline="0" dirty="0" smtClean="0"/>
              <a:t>Recruiting the talent needed beyond just curriculum demands ( like areas of specialty) to achieve these goals, for instance skills in supporting UG research, service learning, instructional technology, assessment, general education, etc.</a:t>
            </a:r>
          </a:p>
          <a:p>
            <a:pPr marL="365760" marR="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kern="1200" dirty="0" smtClean="0">
                <a:solidFill>
                  <a:schemeClr val="tx1"/>
                </a:solidFill>
                <a:latin typeface="+mn-lt"/>
                <a:ea typeface="+mn-ea"/>
                <a:cs typeface="+mn-cs"/>
              </a:rPr>
              <a:t>The</a:t>
            </a:r>
            <a:r>
              <a:rPr kumimoji="0" lang="en-US" sz="3200" kern="1200" baseline="0" dirty="0" smtClean="0">
                <a:solidFill>
                  <a:schemeClr val="tx1"/>
                </a:solidFill>
                <a:latin typeface="+mn-lt"/>
                <a:ea typeface="+mn-ea"/>
                <a:cs typeface="+mn-cs"/>
              </a:rPr>
              <a:t> commitment and balance between teaching, research, service and professional development varies across faculty and during faculty lives. How do we utilize faculty so that they can best serve the department, college and their students best.</a:t>
            </a:r>
            <a:endParaRPr lang="en-US" sz="3200"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881</TotalTime>
  <Words>1015</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Preparing and Evaluating 21st Century Faculty</vt:lpstr>
      <vt:lpstr>Changing Faculty Work I</vt:lpstr>
      <vt:lpstr>Changing Faculty Work Cont’d</vt:lpstr>
      <vt:lpstr>Changing models of faculty work over time and/or over the breadth of a department</vt:lpstr>
      <vt:lpstr>The Faculty Evaluation Problem</vt:lpstr>
      <vt:lpstr>The Faculty Workload Problem</vt:lpstr>
      <vt:lpstr>A Solution: Change the fundamental model of faculty work</vt:lpstr>
      <vt:lpstr>The Holistic Department Concept</vt:lpstr>
      <vt:lpstr>Some Modern Department Problems</vt:lpstr>
      <vt:lpstr> The Vision </vt:lpstr>
      <vt:lpstr>Vision Goal</vt:lpstr>
      <vt:lpstr> The Outcome of the Model</vt:lpstr>
      <vt:lpstr>Checklist for implementing holistic department models</vt:lpstr>
      <vt:lpstr>The Holistic Department</vt:lpstr>
      <vt:lpstr>Faculty Development and Student Learning </vt:lpstr>
      <vt:lpstr>Implications of Holistic Departments Approach for Student Learning</vt:lpstr>
      <vt:lpstr>Implementing High-Impact Educational Practices (Kuh, 2008)</vt:lpstr>
      <vt:lpstr>Integrating Liberal and Professional Studies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Teagle Grant Planning Report</dc:title>
  <dc:creator>Terry Weiner</dc:creator>
  <cp:lastModifiedBy>Michelle</cp:lastModifiedBy>
  <cp:revision>33</cp:revision>
  <cp:lastPrinted>2012-06-20T15:23:13Z</cp:lastPrinted>
  <dcterms:created xsi:type="dcterms:W3CDTF">2013-01-21T18:36:05Z</dcterms:created>
  <dcterms:modified xsi:type="dcterms:W3CDTF">2013-02-01T20:32:00Z</dcterms:modified>
</cp:coreProperties>
</file>